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2"/>
  </p:notesMasterIdLst>
  <p:handoutMasterIdLst>
    <p:handoutMasterId r:id="rId23"/>
  </p:handoutMasterIdLst>
  <p:sldIdLst>
    <p:sldId id="299" r:id="rId2"/>
    <p:sldId id="300" r:id="rId3"/>
    <p:sldId id="305" r:id="rId4"/>
    <p:sldId id="301" r:id="rId5"/>
    <p:sldId id="304" r:id="rId6"/>
    <p:sldId id="312" r:id="rId7"/>
    <p:sldId id="313" r:id="rId8"/>
    <p:sldId id="306" r:id="rId9"/>
    <p:sldId id="314" r:id="rId10"/>
    <p:sldId id="327" r:id="rId11"/>
    <p:sldId id="321" r:id="rId12"/>
    <p:sldId id="322" r:id="rId13"/>
    <p:sldId id="323" r:id="rId14"/>
    <p:sldId id="325" r:id="rId15"/>
    <p:sldId id="319" r:id="rId16"/>
    <p:sldId id="308" r:id="rId17"/>
    <p:sldId id="318" r:id="rId18"/>
    <p:sldId id="316" r:id="rId19"/>
    <p:sldId id="311" r:id="rId20"/>
    <p:sldId id="303" r:id="rId2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69696"/>
    <a:srgbClr val="D0112B"/>
    <a:srgbClr val="C20024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805" autoAdjust="0"/>
    <p:restoredTop sz="91736" autoAdjust="0"/>
  </p:normalViewPr>
  <p:slideViewPr>
    <p:cSldViewPr snapToGrid="0" snapToObjects="1">
      <p:cViewPr varScale="1">
        <p:scale>
          <a:sx n="97" d="100"/>
          <a:sy n="97" d="100"/>
        </p:scale>
        <p:origin x="15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fld id="{0B0C1EA2-0501-4755-8F2E-43AE1F036A88}" type="slidenum">
              <a:rPr lang="en-US">
                <a:latin typeface="Calibri" panose="020F0502020204030204" pitchFamily="34" charset="0"/>
              </a:rPr>
              <a:pPr/>
              <a:t>1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83134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As </a:t>
            </a:r>
            <a:r>
              <a:rPr lang="tr-TR" dirty="0" err="1"/>
              <a:t>previously</a:t>
            </a:r>
            <a:r>
              <a:rPr lang="tr-TR" dirty="0"/>
              <a:t> </a:t>
            </a:r>
            <a:r>
              <a:rPr lang="tr-TR" dirty="0" err="1"/>
              <a:t>mentioned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 is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shown</a:t>
            </a:r>
            <a:r>
              <a:rPr lang="tr-TR" dirty="0"/>
              <a:t> here. 6858 mm is </a:t>
            </a:r>
            <a:r>
              <a:rPr lang="tr-TR" dirty="0" err="1"/>
              <a:t>the</a:t>
            </a:r>
            <a:r>
              <a:rPr lang="tr-TR" dirty="0"/>
              <a:t> nominal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is not 98% </a:t>
            </a:r>
            <a:r>
              <a:rPr lang="tr-TR" dirty="0" err="1"/>
              <a:t>efficiency</a:t>
            </a:r>
            <a:r>
              <a:rPr lang="tr-TR" dirty="0"/>
              <a:t> </a:t>
            </a:r>
            <a:r>
              <a:rPr lang="tr-TR" dirty="0" err="1"/>
              <a:t>constraint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efficiency</a:t>
            </a:r>
            <a:r>
              <a:rPr lang="tr-TR" dirty="0"/>
              <a:t> can be </a:t>
            </a:r>
            <a:r>
              <a:rPr lang="tr-TR" dirty="0" err="1"/>
              <a:t>reached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nominal </a:t>
            </a:r>
            <a:r>
              <a:rPr lang="tr-TR" dirty="0" err="1"/>
              <a:t>diameter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reach</a:t>
            </a:r>
            <a:r>
              <a:rPr lang="tr-TR" dirty="0"/>
              <a:t> a </a:t>
            </a:r>
            <a:r>
              <a:rPr lang="tr-TR" dirty="0" err="1"/>
              <a:t>certain</a:t>
            </a:r>
            <a:r>
              <a:rPr lang="tr-TR" dirty="0"/>
              <a:t> </a:t>
            </a:r>
            <a:r>
              <a:rPr lang="tr-TR" dirty="0" err="1"/>
              <a:t>efficiency</a:t>
            </a:r>
            <a:r>
              <a:rPr lang="tr-TR" dirty="0"/>
              <a:t> </a:t>
            </a:r>
            <a:r>
              <a:rPr lang="tr-TR" dirty="0" err="1"/>
              <a:t>levels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98.1 98.2%,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reach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remaining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windings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AC </a:t>
            </a:r>
            <a:r>
              <a:rPr lang="tr-TR" dirty="0" err="1"/>
              <a:t>losses</a:t>
            </a:r>
            <a:r>
              <a:rPr lang="tr-TR" dirty="0"/>
              <a:t>.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purpose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utilizing</a:t>
            </a:r>
            <a:r>
              <a:rPr lang="tr-TR" dirty="0"/>
              <a:t>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5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2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composed</a:t>
            </a:r>
            <a:r>
              <a:rPr lang="tr-TR" dirty="0"/>
              <a:t> of a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strands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coils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minimize </a:t>
            </a: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an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is 360 </a:t>
            </a:r>
            <a:r>
              <a:rPr lang="tr-TR" dirty="0" err="1"/>
              <a:t>degree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strands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transposed</a:t>
            </a:r>
            <a:r>
              <a:rPr lang="tr-TR" dirty="0"/>
              <a:t> in a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figure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.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180, 540 </a:t>
            </a:r>
            <a:r>
              <a:rPr lang="tr-TR" dirty="0" err="1"/>
              <a:t>and</a:t>
            </a:r>
            <a:r>
              <a:rPr lang="tr-TR" dirty="0"/>
              <a:t> 720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transpositions</a:t>
            </a:r>
            <a:r>
              <a:rPr lang="tr-TR" dirty="0"/>
              <a:t> as </a:t>
            </a:r>
            <a:r>
              <a:rPr lang="tr-TR" dirty="0" err="1"/>
              <a:t>well</a:t>
            </a:r>
            <a:r>
              <a:rPr lang="tr-TR" dirty="0"/>
              <a:t> but 360 </a:t>
            </a:r>
            <a:r>
              <a:rPr lang="tr-TR" dirty="0" err="1"/>
              <a:t>degree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practice</a:t>
            </a:r>
            <a:r>
              <a:rPr lang="tr-TR" dirty="0"/>
              <a:t> in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larger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turbo </a:t>
            </a:r>
            <a:r>
              <a:rPr lang="tr-TR" dirty="0" err="1"/>
              <a:t>generators</a:t>
            </a:r>
            <a:r>
              <a:rPr lang="tr-T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5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39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importance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 </a:t>
            </a:r>
            <a:r>
              <a:rPr lang="tr-TR" dirty="0" err="1"/>
              <a:t>arises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fact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largest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carbon</a:t>
            </a:r>
            <a:r>
              <a:rPr lang="tr-TR" dirty="0"/>
              <a:t> </a:t>
            </a:r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according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conducted</a:t>
            </a:r>
            <a:r>
              <a:rPr lang="tr-TR" dirty="0"/>
              <a:t> in 2020 </a:t>
            </a:r>
            <a:r>
              <a:rPr lang="tr-TR" dirty="0" err="1"/>
              <a:t>by</a:t>
            </a:r>
            <a:r>
              <a:rPr lang="tr-TR" dirty="0"/>
              <a:t> International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Agency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is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4000 </a:t>
            </a:r>
            <a:r>
              <a:rPr lang="tr-TR" dirty="0" err="1"/>
              <a:t>TWh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renewable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resources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5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Presenter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o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</a:t>
            </a:r>
            <a:endParaRPr lang="en-US" sz="14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>
                <a:solidFill>
                  <a:schemeClr val="bg1"/>
                </a:solidFill>
                <a:latin typeface="Century Gothic" panose="020B0502020202020204" pitchFamily="34" charset="0"/>
              </a:rPr>
              <a:t>Century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50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80/1448837X.2008.11464196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EB53-B602-DE02-FCD0-12E64663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23EC-9424-7F6E-9711-E86E669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FD9B4-E806-41FE-7109-2E22A1D95F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4D56C9-B10D-7CB4-9015-8146944A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41148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NSGA – II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Simulations</a:t>
            </a:r>
            <a:r>
              <a:rPr lang="tr-TR" dirty="0"/>
              <a:t> in </a:t>
            </a:r>
            <a:r>
              <a:rPr lang="tr-TR" dirty="0" err="1"/>
              <a:t>RMxprt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46BA0-6280-4B13-95F7-54657878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50" y="1363663"/>
            <a:ext cx="34385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E4E4-E6A0-4EF1-A694-61B6E794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1F318-F0BD-40EC-A862-22B2E2C42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Objective functions are</a:t>
                </a:r>
              </a:p>
              <a:p>
                <a:pPr marL="982663" lvl="1" indent="-342900"/>
                <a:r>
                  <a:rPr lang="en-US" dirty="0"/>
                  <a:t>Initial cost</a:t>
                </a:r>
              </a:p>
              <a:p>
                <a:pPr marL="982663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𝑠𝑡𝑒𝑒𝑙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𝑠𝑡𝑒𝑒𝑙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𝑐𝑜𝑝𝑝𝑒𝑟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𝑐𝑜𝑝𝑝𝑒𝑟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)×2.5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Efficiency</a:t>
                </a:r>
              </a:p>
              <a:p>
                <a:pPr marL="982663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l-GR" i="1" dirty="0" smtClean="0">
                        <a:latin typeface="Cambria Math" panose="02040503050406030204" pitchFamily="18" charset="0"/>
                      </a:rPr>
                      <m:t> ×100</m:t>
                    </m:r>
                  </m:oMath>
                </a14:m>
                <a:endParaRPr lang="el-G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Subject to</a:t>
                </a:r>
              </a:p>
              <a:p>
                <a:pPr marL="982663" lvl="1" indent="-342900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  <a:p>
                <a:pPr marL="982663" lvl="1" indent="-342900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𝑃𝑜𝑙𝑒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𝑆h𝑜𝑒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𝑊𝑖𝑑𝑡h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1F318-F0BD-40EC-A862-22B2E2C42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ABCE4-7650-4F80-969D-69B716C7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EEE29-8601-4CA0-8971-E28C179316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5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166C-68B2-40F6-B0B4-3F1D383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Penalty</a:t>
            </a:r>
            <a:r>
              <a:rPr lang="tr-TR" dirty="0"/>
              <a:t> </a:t>
            </a:r>
            <a:r>
              <a:rPr lang="tr-TR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99A23-9E89-4A4A-AD24-37A4E50A8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SCR should not be less than 0.8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Hence</a:t>
                </a:r>
              </a:p>
              <a:p>
                <a:pPr marL="982663" lvl="1" indent="-34290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𝑆𝐶𝑅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𝑝𝑢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𝑆𝐶𝑅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&lt;0.8</m:t>
                            </m:r>
                          </m:e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0,   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982663" lvl="1" indent="-342900"/>
                <a:r>
                  <a:rPr lang="en-US" dirty="0"/>
                  <a:t>where A is a very large number compared to initial cost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99A23-9E89-4A4A-AD24-37A4E50A8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8DD5-4F53-4240-B334-F05FD5F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E62A1-2C34-4AEB-BA4F-3DD211354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06435-5135-4961-B7DE-DB930B70658F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>
                <a:latin typeface="Century Gothic" panose="020B0502020202020204" pitchFamily="34" charset="0"/>
              </a:rPr>
              <a:t>Glenn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Mottershead</a:t>
            </a:r>
            <a:r>
              <a:rPr lang="tr-TR" sz="800" dirty="0">
                <a:latin typeface="Century Gothic" panose="020B0502020202020204" pitchFamily="34" charset="0"/>
              </a:rPr>
              <a:t>; </a:t>
            </a:r>
            <a:r>
              <a:rPr lang="tr-TR" sz="800" dirty="0" err="1">
                <a:latin typeface="Century Gothic" panose="020B0502020202020204" pitchFamily="34" charset="0"/>
              </a:rPr>
              <a:t>Stefano</a:t>
            </a:r>
            <a:r>
              <a:rPr lang="tr-TR" sz="800" dirty="0">
                <a:latin typeface="Century Gothic" panose="020B0502020202020204" pitchFamily="34" charset="0"/>
              </a:rPr>
              <a:t> Bomben; </a:t>
            </a:r>
            <a:r>
              <a:rPr lang="tr-TR" sz="800" dirty="0" err="1">
                <a:latin typeface="Century Gothic" panose="020B0502020202020204" pitchFamily="34" charset="0"/>
              </a:rPr>
              <a:t>Isidor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Kerszenbaum</a:t>
            </a:r>
            <a:r>
              <a:rPr lang="tr-TR" sz="800" dirty="0">
                <a:latin typeface="Century Gothic" panose="020B0502020202020204" pitchFamily="34" charset="0"/>
              </a:rPr>
              <a:t>; </a:t>
            </a:r>
            <a:r>
              <a:rPr lang="tr-TR" sz="800" dirty="0" err="1">
                <a:latin typeface="Century Gothic" panose="020B0502020202020204" pitchFamily="34" charset="0"/>
              </a:rPr>
              <a:t>Geoff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Klempner</a:t>
            </a:r>
            <a:r>
              <a:rPr lang="tr-TR" sz="800" dirty="0">
                <a:latin typeface="Century Gothic" panose="020B0502020202020204" pitchFamily="34" charset="0"/>
              </a:rPr>
              <a:t>, "OPERATION AND CONTROL," in </a:t>
            </a:r>
            <a:r>
              <a:rPr lang="tr-TR" sz="800" dirty="0" err="1">
                <a:latin typeface="Century Gothic" panose="020B0502020202020204" pitchFamily="34" charset="0"/>
              </a:rPr>
              <a:t>Handbook</a:t>
            </a:r>
            <a:r>
              <a:rPr lang="tr-TR" sz="800" dirty="0">
                <a:latin typeface="Century Gothic" panose="020B0502020202020204" pitchFamily="34" charset="0"/>
              </a:rPr>
              <a:t> of </a:t>
            </a:r>
            <a:r>
              <a:rPr lang="tr-TR" sz="800" dirty="0" err="1">
                <a:latin typeface="Century Gothic" panose="020B0502020202020204" pitchFamily="34" charset="0"/>
              </a:rPr>
              <a:t>Large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Hydro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Generators</a:t>
            </a:r>
            <a:r>
              <a:rPr lang="tr-TR" sz="800" dirty="0">
                <a:latin typeface="Century Gothic" panose="020B0502020202020204" pitchFamily="34" charset="0"/>
              </a:rPr>
              <a:t>: </a:t>
            </a:r>
            <a:r>
              <a:rPr lang="tr-TR" sz="800" dirty="0" err="1">
                <a:latin typeface="Century Gothic" panose="020B0502020202020204" pitchFamily="34" charset="0"/>
              </a:rPr>
              <a:t>Operation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and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Maintenance</a:t>
            </a:r>
            <a:r>
              <a:rPr lang="tr-TR" sz="800" dirty="0">
                <a:latin typeface="Century Gothic" panose="020B0502020202020204" pitchFamily="34" charset="0"/>
              </a:rPr>
              <a:t> , IEEE, 2021, pp.177-240, </a:t>
            </a:r>
            <a:r>
              <a:rPr lang="tr-TR" sz="800" dirty="0" err="1">
                <a:latin typeface="Century Gothic" panose="020B0502020202020204" pitchFamily="34" charset="0"/>
              </a:rPr>
              <a:t>doi</a:t>
            </a:r>
            <a:r>
              <a:rPr lang="tr-TR" sz="800" dirty="0">
                <a:latin typeface="Century Gothic" panose="020B0502020202020204" pitchFamily="34" charset="0"/>
              </a:rPr>
              <a:t>: 10.1002/9781119524205.ch4.</a:t>
            </a:r>
            <a:endParaRPr lang="en-US" sz="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22D1-F79F-49E8-B474-4065D89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Results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6A20B5-6B25-4EDE-8FB6-9E8A7CD62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67" y="1714500"/>
            <a:ext cx="8811666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AEF4-7FAC-4518-B190-2E05FE9F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135CD-411F-4FC1-A2EF-A8064E142E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2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1C9D-EE0F-4A7C-BFAD-4F0C8010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36CE0-250E-406D-BCA5-5B9C5D05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41148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voltages</a:t>
            </a:r>
            <a:r>
              <a:rPr lang="tr-TR" dirty="0"/>
              <a:t> in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strand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losses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8F937-4393-49A3-96DD-CAF71D0B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80C6C-8725-4ECD-B9B5-41353BE5A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D1DD6-4D25-4348-BEB0-36D7090CD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69"/>
          <a:stretch/>
        </p:blipFill>
        <p:spPr>
          <a:xfrm>
            <a:off x="4962525" y="1430338"/>
            <a:ext cx="2352675" cy="44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11C0-323C-4640-8AC5-AC874B36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D6C9-7FA2-4765-A8C2-E7D4A7E0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3914775" cy="4987925"/>
          </a:xfrm>
        </p:spPr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minimize </a:t>
            </a: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</a:t>
            </a:r>
            <a:r>
              <a:rPr lang="tr-TR" dirty="0" err="1"/>
              <a:t>angles</a:t>
            </a:r>
            <a:r>
              <a:rPr lang="tr-TR" dirty="0"/>
              <a:t>: 180, 360, 540 </a:t>
            </a:r>
            <a:r>
              <a:rPr lang="tr-TR" dirty="0" err="1"/>
              <a:t>and</a:t>
            </a:r>
            <a:r>
              <a:rPr lang="tr-TR" dirty="0"/>
              <a:t> 720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Transposed</a:t>
            </a:r>
            <a:r>
              <a:rPr lang="tr-TR" dirty="0"/>
              <a:t> in </a:t>
            </a:r>
            <a:r>
              <a:rPr lang="tr-TR" dirty="0" err="1"/>
              <a:t>active</a:t>
            </a:r>
            <a:r>
              <a:rPr lang="tr-TR" dirty="0"/>
              <a:t> </a:t>
            </a:r>
            <a:r>
              <a:rPr lang="tr-TR" dirty="0" err="1"/>
              <a:t>region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0218-5245-4677-B4F3-0E9E14BA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72AE-4AC5-4D66-9E60-7F4B10187C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D8548-AB59-4AEC-BC40-3D7A8337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7" y="1204816"/>
            <a:ext cx="3984300" cy="4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F37D-3AAC-406B-9CAE-FEC4A7B6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F756-D7AC-4EBF-B1E5-69AB3FFC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8086725" cy="4987925"/>
          </a:xfrm>
        </p:spPr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D79D1-0CE8-49C1-8EB7-BF2B7739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FC9DB-69C0-49A2-ACD4-19A511D780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1B088-9627-B2ED-78AC-B2998A72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709737"/>
            <a:ext cx="3724275" cy="34385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D21F00-7F9E-4CE3-4606-45898215BEC1}"/>
              </a:ext>
            </a:extLst>
          </p:cNvPr>
          <p:cNvSpPr txBox="1">
            <a:spLocks/>
          </p:cNvSpPr>
          <p:nvPr/>
        </p:nvSpPr>
        <p:spPr bwMode="auto">
          <a:xfrm>
            <a:off x="457200" y="1430338"/>
            <a:ext cx="39147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Strand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swept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Strand</a:t>
            </a:r>
            <a:r>
              <a:rPr lang="tr-TR" dirty="0"/>
              <a:t> </a:t>
            </a:r>
            <a:r>
              <a:rPr lang="tr-TR" dirty="0" err="1"/>
              <a:t>dimensions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manufacturing</a:t>
            </a:r>
            <a:r>
              <a:rPr lang="tr-TR" dirty="0"/>
              <a:t> </a:t>
            </a:r>
            <a:r>
              <a:rPr lang="tr-TR" dirty="0" err="1"/>
              <a:t>details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/>
              <a:t>AC </a:t>
            </a:r>
            <a:r>
              <a:rPr lang="tr-TR" dirty="0" err="1"/>
              <a:t>and</a:t>
            </a:r>
            <a:r>
              <a:rPr lang="tr-TR" dirty="0"/>
              <a:t> DC </a:t>
            </a:r>
            <a:r>
              <a:rPr lang="tr-TR" dirty="0" err="1"/>
              <a:t>resistances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calculated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7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074C-877A-40CF-A159-8F62DA1B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FD693-4C07-4D1A-A1A5-39433A85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D80D-32F7-4A35-81A0-F8E4B2F746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50842-6BC8-4EE7-9551-A608EF823401}"/>
                  </a:ext>
                </a:extLst>
              </p:cNvPr>
              <p:cNvSpPr txBox="1"/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=6858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=0.9,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=925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=22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=152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=300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50842-6BC8-4EE7-9551-A608EF82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blipFill>
                <a:blip r:embed="rId3"/>
                <a:stretch>
                  <a:fillRect l="-78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FF7796-D736-4BC0-863A-64D3B00AC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199" y="2197330"/>
            <a:ext cx="8229600" cy="4127658"/>
          </a:xfrm>
        </p:spPr>
      </p:pic>
    </p:spTree>
    <p:extLst>
      <p:ext uri="{BB962C8B-B14F-4D97-AF65-F5344CB8AC3E}">
        <p14:creationId xmlns:p14="http://schemas.microsoft.com/office/powerpoint/2010/main" val="334135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A553-04C3-4225-8D98-8E8B09BB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29D9-30AF-453E-820C-9C68421D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B9BD-7C34-4972-97D0-3F7ABDD0F3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B66C7-0932-4BF0-98AD-B56A3E437B74}"/>
                  </a:ext>
                </a:extLst>
              </p:cNvPr>
              <p:cNvSpPr txBox="1"/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=6858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=0.9,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=925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=22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=152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=300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B66C7-0932-4BF0-98AD-B56A3E43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blipFill>
                <a:blip r:embed="rId3"/>
                <a:stretch>
                  <a:fillRect l="-78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E59CC8-32A4-4E11-8C3E-E3E5D6E15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2197330"/>
            <a:ext cx="8229600" cy="4127658"/>
          </a:xfrm>
        </p:spPr>
      </p:pic>
    </p:spTree>
    <p:extLst>
      <p:ext uri="{BB962C8B-B14F-4D97-AF65-F5344CB8AC3E}">
        <p14:creationId xmlns:p14="http://schemas.microsoft.com/office/powerpoint/2010/main" val="418986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DFBC-FAAA-4A48-84A2-8553A941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r>
              <a:rPr lang="tr-TR" dirty="0"/>
              <a:t> &amp;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3A0C-4E84-4C03-9C37-E638E2E4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30338"/>
            <a:ext cx="8454571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is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sustanability</a:t>
            </a:r>
            <a:endParaRPr lang="tr-TR" dirty="0"/>
          </a:p>
          <a:p>
            <a:pPr marL="982663" lvl="1" indent="-342900"/>
            <a:r>
              <a:rPr lang="tr-TR" dirty="0" err="1"/>
              <a:t>Cheapest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of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pPr marL="342900" indent="-342900"/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cancel</a:t>
            </a:r>
            <a:r>
              <a:rPr lang="tr-TR" dirty="0"/>
              <a:t> </a:t>
            </a: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tr-TR" dirty="0"/>
          </a:p>
          <a:p>
            <a:pPr marL="342900" indent="-342900"/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FF0000"/>
                </a:solidFill>
              </a:rPr>
              <a:t>Future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Work</a:t>
            </a:r>
            <a:r>
              <a:rPr lang="tr-TR" dirty="0">
                <a:solidFill>
                  <a:srgbClr val="FF0000"/>
                </a:solidFill>
              </a:rPr>
              <a:t>: </a:t>
            </a:r>
            <a:r>
              <a:rPr lang="tr-TR" dirty="0" err="1">
                <a:solidFill>
                  <a:srgbClr val="FF0000"/>
                </a:solidFill>
              </a:rPr>
              <a:t>Optimization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with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different</a:t>
            </a:r>
            <a:r>
              <a:rPr lang="tr-TR" dirty="0">
                <a:solidFill>
                  <a:srgbClr val="FF0000"/>
                </a:solidFill>
              </a:rPr>
              <a:t> rotor </a:t>
            </a:r>
            <a:r>
              <a:rPr lang="tr-TR" dirty="0" err="1">
                <a:solidFill>
                  <a:srgbClr val="FF0000"/>
                </a:solidFill>
              </a:rPr>
              <a:t>geometries</a:t>
            </a:r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pPr lvl="3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	  </a:t>
            </a:r>
            <a:r>
              <a:rPr lang="tr-TR" sz="2000" dirty="0" err="1">
                <a:solidFill>
                  <a:srgbClr val="FF0000"/>
                </a:solidFill>
              </a:rPr>
              <a:t>Production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and</a:t>
            </a:r>
            <a:r>
              <a:rPr lang="tr-TR" sz="2000" dirty="0">
                <a:solidFill>
                  <a:srgbClr val="FF0000"/>
                </a:solidFill>
              </a:rPr>
              <a:t> test of </a:t>
            </a:r>
            <a:r>
              <a:rPr lang="tr-TR" sz="2000" dirty="0" err="1">
                <a:solidFill>
                  <a:srgbClr val="FF0000"/>
                </a:solidFill>
              </a:rPr>
              <a:t>different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insulation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materials</a:t>
            </a:r>
            <a:endParaRPr lang="tr-TR" sz="2000" dirty="0">
              <a:solidFill>
                <a:srgbClr val="FF0000"/>
              </a:solidFill>
            </a:endParaRPr>
          </a:p>
          <a:p>
            <a:pPr lvl="3" indent="0">
              <a:buNone/>
            </a:pPr>
            <a:r>
              <a:rPr lang="tr-TR" dirty="0">
                <a:solidFill>
                  <a:srgbClr val="FF0000"/>
                </a:solidFill>
              </a:rPr>
              <a:t>	  </a:t>
            </a:r>
          </a:p>
          <a:p>
            <a:pPr lvl="5" indent="0">
              <a:buNone/>
            </a:pPr>
            <a:r>
              <a:rPr lang="tr-TR" dirty="0">
                <a:solidFill>
                  <a:srgbClr val="FF0000"/>
                </a:solidFill>
              </a:rPr>
              <a:t>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18BF-5B09-4E60-B9C8-B2CB4FDD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43608-4BA4-4C6B-8656-96AB45B7CD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246C33-AB38-4C55-AA72-4EB4373C2609}"/>
              </a:ext>
            </a:extLst>
          </p:cNvPr>
          <p:cNvSpPr/>
          <p:nvPr/>
        </p:nvSpPr>
        <p:spPr>
          <a:xfrm>
            <a:off x="4827639" y="1976283"/>
            <a:ext cx="3785419" cy="4149213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FA8E-2384-4C47-9ED2-00C6D57D83AD}"/>
              </a:ext>
            </a:extLst>
          </p:cNvPr>
          <p:cNvSpPr txBox="1"/>
          <p:nvPr/>
        </p:nvSpPr>
        <p:spPr>
          <a:xfrm>
            <a:off x="4827639" y="1976284"/>
            <a:ext cx="378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REFURBISHMENT &amp; ALTERNATING WINDING TYPE OF A 44 MVA HYDRO GENERATOR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512BC-D808-4AB5-834A-2A179B19B9B3}"/>
              </a:ext>
            </a:extLst>
          </p:cNvPr>
          <p:cNvSpPr txBox="1"/>
          <p:nvPr/>
        </p:nvSpPr>
        <p:spPr>
          <a:xfrm>
            <a:off x="4827639" y="3701845"/>
            <a:ext cx="378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M. Samet YAKUT</a:t>
            </a:r>
          </a:p>
          <a:p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Advisor: </a:t>
            </a:r>
            <a:r>
              <a:rPr lang="tr-TR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Assoc</a:t>
            </a:r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 Prof. Ozan </a:t>
            </a:r>
            <a:r>
              <a:rPr lang="tr-TR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Keysan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DAE8F-5E7E-4FCD-AF06-A3ACDB6A0360}"/>
              </a:ext>
            </a:extLst>
          </p:cNvPr>
          <p:cNvSpPr txBox="1"/>
          <p:nvPr/>
        </p:nvSpPr>
        <p:spPr>
          <a:xfrm>
            <a:off x="4827639" y="5487247"/>
            <a:ext cx="378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November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23, 2023</a:t>
            </a:r>
          </a:p>
          <a:p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EE590 </a:t>
            </a: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Seminar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METU EE </a:t>
            </a: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Dep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046F4-28C2-4997-BEE3-B20BE52F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5" y="1378419"/>
            <a:ext cx="3279880" cy="43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8C27-1E9F-46EF-B8D4-4D77AC17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6186E-8822-4ECE-9C68-52987F4C9D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8A4FFD0-9FEB-47D2-A9DC-D35C23063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52407"/>
            <a:ext cx="3141408" cy="2827594"/>
          </a:xfrm>
        </p:spPr>
        <p:txBody>
          <a:bodyPr/>
          <a:lstStyle/>
          <a:p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Largest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low-carbon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electricity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generation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technology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is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hydropower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tr-TR" sz="2800" b="0" i="0" u="none" strike="noStrike" kern="1200" cap="none" spc="0" normalizeH="0" baseline="5000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</a:rPr>
              <a:t>[1]</a:t>
            </a:r>
            <a:endParaRPr lang="en-US" baseline="50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167B7E-913A-4278-8FCE-5E73456E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607" y="1272816"/>
            <a:ext cx="5270090" cy="4391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D8E44-D7EE-4D7A-9298-6DA1676A83ED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IEA, Low-carbon electricity generation by technology, 2020, IEA, Paris https://www.iea.org/data-and-statistics/charts/low-carbon-electricity-generation-by-technology-2020, IEA. </a:t>
            </a:r>
            <a:r>
              <a:rPr lang="en-US" sz="800" dirty="0" err="1">
                <a:latin typeface="Century Gothic" panose="020B0502020202020204" pitchFamily="34" charset="0"/>
              </a:rPr>
              <a:t>Licence</a:t>
            </a:r>
            <a:r>
              <a:rPr lang="en-US" sz="800" dirty="0">
                <a:latin typeface="Century Gothic" panose="020B0502020202020204" pitchFamily="34" charset="0"/>
              </a:rPr>
              <a:t>: CC BY 4.0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B24E3-2144-4B55-B480-95E75707741F}"/>
              </a:ext>
            </a:extLst>
          </p:cNvPr>
          <p:cNvSpPr txBox="1"/>
          <p:nvPr/>
        </p:nvSpPr>
        <p:spPr>
          <a:xfrm>
            <a:off x="3598607" y="1065542"/>
            <a:ext cx="727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>
                <a:solidFill>
                  <a:srgbClr val="595959"/>
                </a:solidFill>
              </a:rPr>
              <a:t>TWh</a:t>
            </a:r>
            <a:endParaRPr lang="en-US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Introduction</a:t>
            </a:r>
            <a:endParaRPr lang="tr-TR" dirty="0"/>
          </a:p>
          <a:p>
            <a:pPr marL="982663" lvl="1" indent="-342900"/>
            <a:r>
              <a:rPr lang="tr-TR" dirty="0"/>
              <a:t>Basic </a:t>
            </a:r>
            <a:r>
              <a:rPr lang="tr-TR" dirty="0" err="1"/>
              <a:t>Terms</a:t>
            </a:r>
            <a:r>
              <a:rPr lang="tr-TR" dirty="0"/>
              <a:t> &amp; </a:t>
            </a:r>
            <a:r>
              <a:rPr lang="tr-TR" dirty="0" err="1"/>
              <a:t>Definitions</a:t>
            </a:r>
            <a:endParaRPr lang="tr-TR" dirty="0"/>
          </a:p>
          <a:p>
            <a:pPr lvl="1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  <a:p>
            <a:pPr marL="982663" lvl="1" indent="-342900"/>
            <a:r>
              <a:rPr lang="tr-TR" dirty="0" err="1"/>
              <a:t>Optimization</a:t>
            </a:r>
            <a:endParaRPr lang="tr-TR" dirty="0"/>
          </a:p>
          <a:p>
            <a:pPr marL="982663" lvl="1" indent="-342900"/>
            <a:r>
              <a:rPr lang="tr-TR" dirty="0"/>
              <a:t>Design of </a:t>
            </a:r>
            <a:r>
              <a:rPr lang="tr-TR" dirty="0" err="1"/>
              <a:t>Windings</a:t>
            </a:r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Conclusion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982663" lvl="1" indent="-342900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6884-3E59-4EB6-AEB8-32F3FDE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7221-E0A4-4D91-9F27-8163E9D9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3052917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Largest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carbon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resource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Salient</a:t>
            </a:r>
            <a:r>
              <a:rPr lang="tr-TR" dirty="0"/>
              <a:t> </a:t>
            </a:r>
            <a:r>
              <a:rPr lang="tr-TR" dirty="0" err="1"/>
              <a:t>pole</a:t>
            </a:r>
            <a:r>
              <a:rPr lang="tr-TR" dirty="0"/>
              <a:t> </a:t>
            </a:r>
            <a:r>
              <a:rPr lang="tr-TR" dirty="0" err="1"/>
              <a:t>synchronous</a:t>
            </a:r>
            <a:r>
              <a:rPr lang="tr-TR" dirty="0"/>
              <a:t> </a:t>
            </a:r>
            <a:r>
              <a:rPr lang="tr-TR" dirty="0" err="1"/>
              <a:t>machines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High </a:t>
            </a:r>
            <a:r>
              <a:rPr lang="tr-TR" dirty="0" err="1"/>
              <a:t>voltage</a:t>
            </a:r>
            <a:r>
              <a:rPr lang="tr-TR" dirty="0"/>
              <a:t> stator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Tens</a:t>
            </a:r>
            <a:r>
              <a:rPr lang="tr-TR" dirty="0"/>
              <a:t> of </a:t>
            </a:r>
            <a:r>
              <a:rPr lang="tr-TR" dirty="0" err="1"/>
              <a:t>kVA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hundreds</a:t>
            </a:r>
            <a:r>
              <a:rPr lang="tr-TR" dirty="0"/>
              <a:t> of MVA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C605-C55B-4B2A-A859-28FB3F2C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E9035-B53E-40F6-B9AB-6C04AED67F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F4160-27B0-40B6-925F-33C1E00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17" y="2072404"/>
            <a:ext cx="5368412" cy="335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D0457-CAA0-419D-BEE4-3044E5412702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IEA, Low-carbon electricity generation by technology, 2020, IEA, Paris https://www.iea.org/data-and-statistics/charts/low-carbon-electricity-generation-by-technology-2020, IEA. </a:t>
            </a:r>
            <a:r>
              <a:rPr lang="en-US" sz="800" dirty="0" err="1">
                <a:latin typeface="Century Gothic" panose="020B0502020202020204" pitchFamily="34" charset="0"/>
              </a:rPr>
              <a:t>Licence</a:t>
            </a:r>
            <a:r>
              <a:rPr lang="en-US" sz="800" dirty="0">
                <a:latin typeface="Century Gothic" panose="020B0502020202020204" pitchFamily="34" charset="0"/>
              </a:rPr>
              <a:t>: CC BY 4.0</a:t>
            </a:r>
          </a:p>
        </p:txBody>
      </p:sp>
    </p:spTree>
    <p:extLst>
      <p:ext uri="{BB962C8B-B14F-4D97-AF65-F5344CB8AC3E}">
        <p14:creationId xmlns:p14="http://schemas.microsoft.com/office/powerpoint/2010/main" val="336626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70C7-D80B-48B5-8202-6AF3DDC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Refurbishment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B581E-3D6C-4872-9EB4-44077212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223D8-3995-4FAF-8C7F-A46EFF1A7F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C478FE-1441-4ABB-9850-5D8CF48C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 </a:t>
            </a:r>
            <a:r>
              <a:rPr lang="tr-TR" dirty="0" err="1"/>
              <a:t>older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30 </a:t>
            </a:r>
            <a:r>
              <a:rPr lang="tr-TR" dirty="0" err="1"/>
              <a:t>years</a:t>
            </a:r>
            <a:r>
              <a:rPr lang="tr-TR" dirty="0"/>
              <a:t>: 6205 </a:t>
            </a:r>
            <a:r>
              <a:rPr lang="tr-TR" dirty="0" err="1"/>
              <a:t>MWs</a:t>
            </a:r>
            <a:endParaRPr lang="tr-TR" dirty="0"/>
          </a:p>
          <a:p>
            <a:pPr marL="982663" lvl="1" indent="-342900"/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accounts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31.9% of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– </a:t>
            </a:r>
            <a:r>
              <a:rPr lang="tr-TR" dirty="0" err="1"/>
              <a:t>designed</a:t>
            </a:r>
            <a:endParaRPr lang="tr-TR" dirty="0"/>
          </a:p>
          <a:p>
            <a:pPr marL="982663" lvl="1" indent="-342900"/>
            <a:r>
              <a:rPr lang="tr-TR" dirty="0" err="1"/>
              <a:t>cheapest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of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endParaRPr lang="tr-T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C1A94-0C6E-4978-8141-2CD2487214EA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N. </a:t>
            </a:r>
            <a:r>
              <a:rPr lang="en-US" sz="800" dirty="0" err="1">
                <a:latin typeface="Century Gothic" panose="020B0502020202020204" pitchFamily="34" charset="0"/>
              </a:rPr>
              <a:t>Tosun</a:t>
            </a:r>
            <a:r>
              <a:rPr lang="en-US" sz="800" dirty="0">
                <a:latin typeface="Century Gothic" panose="020B0502020202020204" pitchFamily="34" charset="0"/>
              </a:rPr>
              <a:t>, G. </a:t>
            </a:r>
            <a:r>
              <a:rPr lang="en-US" sz="800" dirty="0" err="1">
                <a:latin typeface="Century Gothic" panose="020B0502020202020204" pitchFamily="34" charset="0"/>
              </a:rPr>
              <a:t>Gülletutan</a:t>
            </a:r>
            <a:r>
              <a:rPr lang="en-US" sz="800" dirty="0">
                <a:latin typeface="Century Gothic" panose="020B0502020202020204" pitchFamily="34" charset="0"/>
              </a:rPr>
              <a:t>, M. S. Yakut, D. Alp Yilmaz, Ö. Bayer and O. </a:t>
            </a:r>
            <a:r>
              <a:rPr lang="en-US" sz="800" dirty="0" err="1">
                <a:latin typeface="Century Gothic" panose="020B0502020202020204" pitchFamily="34" charset="0"/>
              </a:rPr>
              <a:t>Keysan</a:t>
            </a:r>
            <a:r>
              <a:rPr lang="en-US" sz="800" dirty="0">
                <a:latin typeface="Century Gothic" panose="020B0502020202020204" pitchFamily="34" charset="0"/>
              </a:rPr>
              <a:t>, "Winding Type Alternation of a Refurbished Old Generator," 2023 IEEE Workshop on Electrical Machines Design, Control and Diagnosis (WEMDCD), Newcastle upon Tyne, United Kingdom, 2023, pp. 1-6, </a:t>
            </a:r>
            <a:r>
              <a:rPr lang="en-US" sz="800" dirty="0" err="1">
                <a:latin typeface="Century Gothic" panose="020B0502020202020204" pitchFamily="34" charset="0"/>
              </a:rPr>
              <a:t>doi</a:t>
            </a:r>
            <a:r>
              <a:rPr lang="en-US" sz="800" dirty="0">
                <a:latin typeface="Century Gothic" panose="020B0502020202020204" pitchFamily="34" charset="0"/>
              </a:rPr>
              <a:t>: 10.1109/WEMDCD55819.2023.10110941.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A2654D-869A-41B8-8773-8625FCDB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9156"/>
            <a:ext cx="9144000" cy="26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9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71A0-B558-4F70-BCAC-13A4F213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693D1-A471-4E5D-BB09-F03DEC60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BBE3E-0B71-4D9A-94AF-A62315D1B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30A539-A28F-49DA-8EC6-D86C6C49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" y="2386518"/>
            <a:ext cx="4572000" cy="3447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FE30B0-47E9-41E9-9EE4-5FB15D7D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29" y="2650703"/>
            <a:ext cx="4572000" cy="2585295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23F6C9C-5DAD-4C97-BBBB-1B5F0E7F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8229600" cy="4987925"/>
          </a:xfrm>
        </p:spPr>
        <p:txBody>
          <a:bodyPr/>
          <a:lstStyle/>
          <a:p>
            <a:endParaRPr lang="tr-TR" dirty="0"/>
          </a:p>
          <a:p>
            <a:r>
              <a:rPr lang="tr-TR" dirty="0"/>
              <a:t>       Lap </a:t>
            </a:r>
            <a:r>
              <a:rPr lang="tr-TR" dirty="0" err="1"/>
              <a:t>Winding</a:t>
            </a:r>
            <a:r>
              <a:rPr lang="tr-TR" dirty="0"/>
              <a:t>				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endParaRPr lang="tr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B4DFC-BF7B-4F61-951D-BA842A7F5166}"/>
              </a:ext>
            </a:extLst>
          </p:cNvPr>
          <p:cNvSpPr txBox="1"/>
          <p:nvPr/>
        </p:nvSpPr>
        <p:spPr>
          <a:xfrm>
            <a:off x="324465" y="6017342"/>
            <a:ext cx="858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M.M. </a:t>
            </a:r>
            <a:r>
              <a:rPr lang="en-US" sz="800" dirty="0" err="1">
                <a:latin typeface="Century Gothic" panose="020B0502020202020204" pitchFamily="34" charset="0"/>
              </a:rPr>
              <a:t>Znidarich</a:t>
            </a:r>
            <a:r>
              <a:rPr lang="en-US" sz="800" dirty="0">
                <a:latin typeface="Century Gothic" panose="020B0502020202020204" pitchFamily="34" charset="0"/>
              </a:rPr>
              <a:t> (2008) Hydro Generator High Voltage Stator Windings: Part 1 – Essential Characteristics and Degradation Mechanisms, Australian Journal of Electrical and Electronics Engineering, 5:1, 1-17, DOI: </a:t>
            </a:r>
            <a:r>
              <a:rPr lang="en-US" sz="800" dirty="0"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10.1080/1448837X.2008.11464196</a:t>
            </a:r>
            <a:r>
              <a:rPr lang="en-US" sz="800" dirty="0">
                <a:latin typeface="Century Gothic" panose="020B0502020202020204" pitchFamily="34" charset="0"/>
              </a:rPr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155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6C6E-2062-404F-B677-F65CE8F9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BC0DF-148A-4EA7-A99A-B84C1A3F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10E1D-5308-444B-A6D7-EA8278FDAC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148DC22-AD77-45F8-A167-67BC3EE9C5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outage</a:t>
            </a:r>
            <a:r>
              <a:rPr lang="tr-TR" dirty="0"/>
              <a:t> </a:t>
            </a:r>
            <a:r>
              <a:rPr lang="tr-TR" dirty="0" err="1"/>
              <a:t>duration</a:t>
            </a:r>
            <a:endParaRPr lang="tr-TR" dirty="0"/>
          </a:p>
          <a:p>
            <a:pPr marL="982663" lvl="1" indent="-342900" defTabSz="914400"/>
            <a:r>
              <a:rPr lang="tr-TR" dirty="0"/>
              <a:t>Simple </a:t>
            </a:r>
            <a:r>
              <a:rPr lang="tr-TR" dirty="0" err="1"/>
              <a:t>end</a:t>
            </a:r>
            <a:r>
              <a:rPr lang="tr-TR" dirty="0"/>
              <a:t> </a:t>
            </a:r>
            <a:r>
              <a:rPr lang="tr-TR" dirty="0" err="1"/>
              <a:t>connection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pPr marL="342900" indent="-342900"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/>
              <a:t>Lap </a:t>
            </a:r>
            <a:r>
              <a:rPr lang="tr-TR" dirty="0" err="1"/>
              <a:t>Winding</a:t>
            </a:r>
            <a:endParaRPr lang="tr-TR" dirty="0"/>
          </a:p>
          <a:p>
            <a:pPr marL="982663" lvl="1" indent="-342900" defTabSz="914400"/>
            <a:r>
              <a:rPr lang="tr-TR" dirty="0"/>
              <a:t>Simple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schematic</a:t>
            </a:r>
            <a:r>
              <a:rPr lang="tr-TR" dirty="0"/>
              <a:t> </a:t>
            </a:r>
            <a:r>
              <a:rPr lang="tr-TR" dirty="0" err="1"/>
              <a:t>design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of </a:t>
            </a:r>
            <a:r>
              <a:rPr lang="tr-TR" dirty="0" err="1"/>
              <a:t>coils</a:t>
            </a:r>
            <a:endParaRPr lang="tr-TR" dirty="0"/>
          </a:p>
          <a:p>
            <a:pPr marL="982663" lvl="1" indent="-342900" defTabSz="914400"/>
            <a:r>
              <a:rPr lang="tr-TR" dirty="0" err="1"/>
              <a:t>Allows</a:t>
            </a:r>
            <a:r>
              <a:rPr lang="tr-TR" dirty="0"/>
              <a:t> bypass</a:t>
            </a:r>
          </a:p>
          <a:p>
            <a:pPr defTabSz="91440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219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285F-C46B-499F-9A28-06093B83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7781-0753-4C70-A04F-23AE6F6DB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of an </a:t>
            </a:r>
            <a:r>
              <a:rPr lang="tr-TR" dirty="0" err="1"/>
              <a:t>old</a:t>
            </a:r>
            <a:r>
              <a:rPr lang="tr-TR" dirty="0"/>
              <a:t> 44 MVA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lap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wave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Constraints</a:t>
            </a:r>
            <a:endParaRPr lang="tr-TR" dirty="0"/>
          </a:p>
          <a:p>
            <a:pPr marL="982663" lvl="1" indent="-342900"/>
            <a:r>
              <a:rPr lang="tr-TR" dirty="0" err="1"/>
              <a:t>Constant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</a:t>
            </a:r>
            <a:endParaRPr lang="tr-TR" dirty="0"/>
          </a:p>
          <a:p>
            <a:pPr marL="982663" lvl="1" indent="-342900"/>
            <a:r>
              <a:rPr lang="tr-TR" dirty="0" err="1"/>
              <a:t>Same</a:t>
            </a:r>
            <a:r>
              <a:rPr lang="tr-TR" dirty="0"/>
              <a:t> rotor </a:t>
            </a:r>
            <a:r>
              <a:rPr lang="tr-TR" dirty="0" err="1"/>
              <a:t>geometry</a:t>
            </a:r>
            <a:endParaRPr lang="tr-TR" dirty="0"/>
          </a:p>
          <a:p>
            <a:pPr marL="342900" indent="-342900"/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3411-B661-4358-9702-C2DED983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090D8-8789-4DB9-8C6A-E4C987D30C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77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14650</TotalTime>
  <Words>1078</Words>
  <Application>Microsoft Office PowerPoint</Application>
  <PresentationFormat>On-screen Show (4:3)</PresentationFormat>
  <Paragraphs>184</Paragraphs>
  <Slides>20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BentonSansTRUReg</vt:lpstr>
      <vt:lpstr>Calibri</vt:lpstr>
      <vt:lpstr>Calibri (Headings)</vt:lpstr>
      <vt:lpstr>Cambria Math</vt:lpstr>
      <vt:lpstr>Century Gothic</vt:lpstr>
      <vt:lpstr>Constantia</vt:lpstr>
      <vt:lpstr>Wingdings 2</vt:lpstr>
      <vt:lpstr>Flow</vt:lpstr>
      <vt:lpstr>PowerPoint Presentation</vt:lpstr>
      <vt:lpstr>PowerPoint Presentation</vt:lpstr>
      <vt:lpstr>PowerPoint Presentation</vt:lpstr>
      <vt:lpstr>Outline</vt:lpstr>
      <vt:lpstr>Hydro Generators</vt:lpstr>
      <vt:lpstr>Refurbishment</vt:lpstr>
      <vt:lpstr>Winding Types</vt:lpstr>
      <vt:lpstr>Winding Types</vt:lpstr>
      <vt:lpstr>Problem Definition</vt:lpstr>
      <vt:lpstr>Optimization: Method</vt:lpstr>
      <vt:lpstr>Optimization: Objective Function</vt:lpstr>
      <vt:lpstr>Optimization: Penalty Function</vt:lpstr>
      <vt:lpstr>Optimization: Results</vt:lpstr>
      <vt:lpstr>Roebel Bars</vt:lpstr>
      <vt:lpstr>Roebel Bars</vt:lpstr>
      <vt:lpstr>Design of Roebel Bars</vt:lpstr>
      <vt:lpstr>Design of Roebel Bars</vt:lpstr>
      <vt:lpstr>Design of Roebel Bars</vt:lpstr>
      <vt:lpstr>Conclusion &amp; Future Work</vt:lpstr>
      <vt:lpstr>PowerPoint Presentation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Muhammet Samet YAKUT</cp:lastModifiedBy>
  <cp:revision>419</cp:revision>
  <cp:lastPrinted>2013-02-15T02:19:28Z</cp:lastPrinted>
  <dcterms:created xsi:type="dcterms:W3CDTF">2013-02-15T04:31:56Z</dcterms:created>
  <dcterms:modified xsi:type="dcterms:W3CDTF">2023-11-21T07:59:06Z</dcterms:modified>
</cp:coreProperties>
</file>